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9928225" cy="6797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9900CC"/>
    <a:srgbClr val="CC00FF"/>
    <a:srgbClr val="800080"/>
    <a:srgbClr val="CC00CC"/>
    <a:srgbClr val="6600CC"/>
    <a:srgbClr val="629BBB"/>
    <a:srgbClr val="9AC1D6"/>
    <a:srgbClr val="9AD3EB"/>
    <a:srgbClr val="00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308" autoAdjust="0"/>
    <p:restoredTop sz="95481" autoAdjust="0"/>
  </p:normalViewPr>
  <p:slideViewPr>
    <p:cSldViewPr>
      <p:cViewPr varScale="1">
        <p:scale>
          <a:sx n="15" d="100"/>
          <a:sy n="15" d="100"/>
        </p:scale>
        <p:origin x="2646" y="132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069" y="0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474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069" y="6456474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069" y="0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2413" y="511175"/>
            <a:ext cx="1801812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75" y="3229926"/>
            <a:ext cx="7944719" cy="30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474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069" y="6456474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68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6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66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6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Relationship Id="rId6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400" y="19046881"/>
            <a:ext cx="3673052" cy="3193200"/>
          </a:xfrm>
          <a:prstGeom prst="rect">
            <a:avLst/>
          </a:prstGeom>
        </p:spPr>
      </p:pic>
      <p:sp>
        <p:nvSpPr>
          <p:cNvPr id="171" name="Rounded Rectangle 18"/>
          <p:cNvSpPr/>
          <p:nvPr/>
        </p:nvSpPr>
        <p:spPr>
          <a:xfrm>
            <a:off x="20285999" y="35917091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ounded Rectangle 18"/>
          <p:cNvSpPr/>
          <p:nvPr/>
        </p:nvSpPr>
        <p:spPr>
          <a:xfrm>
            <a:off x="20286000" y="25732691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ounded Rectangle 18"/>
          <p:cNvSpPr/>
          <p:nvPr/>
        </p:nvSpPr>
        <p:spPr>
          <a:xfrm>
            <a:off x="20285441" y="178344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ounded Rectangle 18"/>
          <p:cNvSpPr/>
          <p:nvPr/>
        </p:nvSpPr>
        <p:spPr>
          <a:xfrm>
            <a:off x="20285999" y="934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ounded Rectangle 18"/>
          <p:cNvSpPr/>
          <p:nvPr/>
        </p:nvSpPr>
        <p:spPr>
          <a:xfrm>
            <a:off x="10458000" y="231012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ounded Rectangle 18"/>
          <p:cNvSpPr/>
          <p:nvPr/>
        </p:nvSpPr>
        <p:spPr>
          <a:xfrm>
            <a:off x="10458000" y="934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ounded Rectangle 18"/>
          <p:cNvSpPr/>
          <p:nvPr/>
        </p:nvSpPr>
        <p:spPr>
          <a:xfrm>
            <a:off x="629999" y="3087709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ounded Rectangle 18"/>
          <p:cNvSpPr/>
          <p:nvPr/>
        </p:nvSpPr>
        <p:spPr>
          <a:xfrm>
            <a:off x="629999" y="934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34781" y="9403200"/>
            <a:ext cx="5567957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1065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USV size limitations prevent usage of multiple sensors</a:t>
            </a: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36000" y="20526380"/>
            <a:ext cx="5523461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900000" y="21661160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the distance of marine vehicles from a USV based on video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Monocular visual camera provides input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treatment for varying conditions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6213772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changing environment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776406" y="34654862"/>
            <a:ext cx="8478682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distance vs. GPS measured distance </a:t>
            </a:r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936000" y="25070772"/>
            <a:ext cx="768894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20592000" y="9403200"/>
            <a:ext cx="902446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Horizon </a:t>
            </a:r>
          </a:p>
        </p:txBody>
      </p:sp>
      <p:sp>
        <p:nvSpPr>
          <p:cNvPr id="135" name="Rectangle 2"/>
          <p:cNvSpPr>
            <a:spLocks noChangeArrowheads="1"/>
          </p:cNvSpPr>
          <p:nvPr/>
        </p:nvSpPr>
        <p:spPr bwMode="auto">
          <a:xfrm>
            <a:off x="936000" y="30937047"/>
            <a:ext cx="875559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</a:t>
            </a:r>
          </a:p>
        </p:txBody>
      </p:sp>
      <p:sp>
        <p:nvSpPr>
          <p:cNvPr id="137" name="Rectangle 2"/>
          <p:cNvSpPr>
            <a:spLocks noChangeArrowheads="1"/>
          </p:cNvSpPr>
          <p:nvPr/>
        </p:nvSpPr>
        <p:spPr bwMode="auto">
          <a:xfrm>
            <a:off x="20592000" y="25792648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20592000" y="35977048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556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estimation of distance with suitable accuracy for navigation applications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horizon detection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 to run in real-time on a USV</a:t>
            </a: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0764000" y="9403200"/>
            <a:ext cx="681778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Detection</a:t>
            </a: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556000" y="1065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494881"/>
            <a:ext cx="28290682" cy="327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</a:t>
            </a:r>
          </a:p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Monocular Video Camera</a:t>
            </a:r>
            <a:endParaRPr lang="en-US" sz="10000" kern="0" baseline="3000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7153200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p:sp>
        <p:nvSpPr>
          <p:cNvPr id="213" name="Rectangle 2"/>
          <p:cNvSpPr>
            <a:spLocks noChangeArrowheads="1"/>
          </p:cNvSpPr>
          <p:nvPr/>
        </p:nvSpPr>
        <p:spPr bwMode="auto">
          <a:xfrm>
            <a:off x="20592000" y="17895600"/>
            <a:ext cx="8802025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in 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556000" y="19562400"/>
                <a:ext cx="8861157" cy="5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6000" y="19562400"/>
                <a:ext cx="8861157" cy="5508000"/>
              </a:xfrm>
              <a:prstGeom prst="rect">
                <a:avLst/>
              </a:prstGeom>
              <a:blipFill>
                <a:blip r:embed="rId3"/>
                <a:stretch>
                  <a:fillRect l="-1994" b="-28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Rectangle 4"/>
          <p:cNvSpPr>
            <a:spLocks noChangeArrowheads="1"/>
          </p:cNvSpPr>
          <p:nvPr/>
        </p:nvSpPr>
        <p:spPr bwMode="auto">
          <a:xfrm>
            <a:off x="10764000" y="23162400"/>
            <a:ext cx="8781546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 Detection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4623" y="32462172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425" r="-16814" b="-23810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Object Tracking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75250" y="13093200"/>
            <a:ext cx="8918154" cy="5314778"/>
            <a:chOff x="10575250" y="9997545"/>
            <a:chExt cx="8918154" cy="5314778"/>
          </a:xfrm>
        </p:grpSpPr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40140" y="12893639"/>
              <a:ext cx="414164" cy="394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 flipV="1">
              <a:off x="14538488" y="14608964"/>
              <a:ext cx="590928" cy="363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39400" y="11216843"/>
              <a:ext cx="414189" cy="7661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29277" y="11224504"/>
              <a:ext cx="388439" cy="1085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66239" y="10557192"/>
              <a:ext cx="2073161" cy="1319302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Morphological Erosion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906339" y="9997545"/>
              <a:ext cx="91270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6957412" y="14329801"/>
              <a:ext cx="11362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53589" y="1056613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Histogram Equalization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7716" y="1056722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64452" y="12239220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7716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Maximal Non-Vertical Line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62800" y="1395422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Temporal Median Filter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5" name="Elbow Connector 354"/>
            <p:cNvCxnSpPr>
              <a:stCxn id="361" idx="3"/>
              <a:endCxn id="328" idx="1"/>
            </p:cNvCxnSpPr>
            <p:nvPr/>
          </p:nvCxnSpPr>
          <p:spPr>
            <a:xfrm>
              <a:off x="12149609" y="11212204"/>
              <a:ext cx="316630" cy="463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29992" y="12893639"/>
              <a:ext cx="387724" cy="1270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62800" y="12893639"/>
              <a:ext cx="7030604" cy="1718955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54304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Hough Transform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29416" y="13905604"/>
              <a:ext cx="1880028" cy="14067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75250" y="10621128"/>
              <a:ext cx="1574359" cy="11821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29416" y="14608964"/>
              <a:ext cx="18800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64452" y="11225589"/>
              <a:ext cx="7028952" cy="1671999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51832" y="19108800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75206" y="19105200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75305" y="21898800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728000" y="1065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775659" y="24267600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Determine Threshold Increment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 Frame and Object Tracking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Extract MSER Regions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728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Maximally Stable Extremal Regions (MSER) is an efficient feature extraction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in [</a:t>
            </a:r>
            <a:r>
              <a:rPr lang="en-US" sz="2990" b="0" dirty="0" err="1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Matas</a:t>
            </a: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2004]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Thresholds the image under a sequence of increasing threshold values and looks for stable connected components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9091572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728000" y="40608000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283868" y="16707600"/>
            <a:ext cx="7018664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750353" y="19936800"/>
            <a:ext cx="9119291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10870406" y="39765600"/>
            <a:ext cx="8622998" cy="66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+mn-cs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00" y="14662800"/>
            <a:ext cx="77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00" y="35251200"/>
            <a:ext cx="7417785" cy="439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25307" y="31260606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84347" y="31253739"/>
            <a:ext cx="4555059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556000" y="27051972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sz="2990" b="0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2990" b="0" dirty="0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  <a:blipFill rotWithShape="0"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0" y="3266281"/>
            <a:ext cx="30275213" cy="0"/>
          </a:xfrm>
          <a:prstGeom prst="line">
            <a:avLst/>
          </a:prstGeom>
          <a:solidFill>
            <a:srgbClr val="000066"/>
          </a:solidFill>
          <a:ln w="8890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26411542" y="419758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n-US" sz="2990" b="0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  <p:sp>
        <p:nvSpPr>
          <p:cNvPr id="132" name="Rounded Rectangle 18"/>
          <p:cNvSpPr/>
          <p:nvPr/>
        </p:nvSpPr>
        <p:spPr>
          <a:xfrm>
            <a:off x="629999" y="9342000"/>
            <a:ext cx="9360000" cy="21067200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Rounded Rectangle 171"/>
          <p:cNvSpPr/>
          <p:nvPr/>
        </p:nvSpPr>
        <p:spPr>
          <a:xfrm>
            <a:off x="10458000" y="9342000"/>
            <a:ext cx="9360000" cy="13290095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ounded Rectangle 145"/>
          <p:cNvSpPr/>
          <p:nvPr/>
        </p:nvSpPr>
        <p:spPr>
          <a:xfrm>
            <a:off x="629999" y="30877090"/>
            <a:ext cx="9360000" cy="10906411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ounded Rectangle 193"/>
          <p:cNvSpPr/>
          <p:nvPr/>
        </p:nvSpPr>
        <p:spPr>
          <a:xfrm>
            <a:off x="20285999" y="35917091"/>
            <a:ext cx="9360000" cy="5866410"/>
          </a:xfrm>
          <a:prstGeom prst="roundRect">
            <a:avLst>
              <a:gd name="adj" fmla="val 512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ounded Rectangle 199"/>
          <p:cNvSpPr/>
          <p:nvPr/>
        </p:nvSpPr>
        <p:spPr>
          <a:xfrm>
            <a:off x="20285999" y="9342000"/>
            <a:ext cx="9360000" cy="802376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ounded Rectangle 199"/>
          <p:cNvSpPr/>
          <p:nvPr/>
        </p:nvSpPr>
        <p:spPr>
          <a:xfrm>
            <a:off x="20285441" y="17834400"/>
            <a:ext cx="9360000" cy="7430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ounded Rectangle 172"/>
          <p:cNvSpPr/>
          <p:nvPr/>
        </p:nvSpPr>
        <p:spPr>
          <a:xfrm>
            <a:off x="10458000" y="23101200"/>
            <a:ext cx="9360000" cy="18684000"/>
          </a:xfrm>
          <a:prstGeom prst="roundRect">
            <a:avLst>
              <a:gd name="adj" fmla="val 205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Rounded Rectangle 199"/>
          <p:cNvSpPr/>
          <p:nvPr/>
        </p:nvSpPr>
        <p:spPr>
          <a:xfrm>
            <a:off x="20286000" y="25732691"/>
            <a:ext cx="9360000" cy="9716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20618305" y="12261600"/>
            <a:ext cx="8349790" cy="4766623"/>
            <a:chOff x="-685800" y="1220545"/>
            <a:chExt cx="10515600" cy="6003013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10">
              <a:lum bright="20000" contrast="40000"/>
            </a:blip>
            <a:stretch>
              <a:fillRect/>
            </a:stretch>
          </p:blipFill>
          <p:spPr>
            <a:xfrm>
              <a:off x="-685800" y="1220545"/>
              <a:ext cx="10515600" cy="6003013"/>
            </a:xfrm>
            <a:prstGeom prst="rect">
              <a:avLst/>
            </a:prstGeom>
          </p:spPr>
        </p:pic>
        <p:sp>
          <p:nvSpPr>
            <p:cNvPr id="157" name="Rectangle 156"/>
            <p:cNvSpPr/>
            <p:nvPr/>
          </p:nvSpPr>
          <p:spPr>
            <a:xfrm rot="151824">
              <a:off x="6472235" y="4553666"/>
              <a:ext cx="135377" cy="116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V="1">
              <a:off x="6265304" y="4550734"/>
              <a:ext cx="59296" cy="771361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159"/>
            <p:cNvSpPr/>
            <p:nvPr/>
          </p:nvSpPr>
          <p:spPr>
            <a:xfrm rot="222171">
              <a:off x="6317563" y="4551912"/>
              <a:ext cx="135377" cy="116375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V="1">
              <a:off x="6400800" y="4533900"/>
              <a:ext cx="762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52400" y="4495800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2" name="Picture 141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0"/>
          </a:xfrm>
          <a:prstGeom prst="rect">
            <a:avLst/>
          </a:prstGeom>
          <a:noFill/>
        </p:spPr>
      </p:pic>
      <p:grpSp>
        <p:nvGrpSpPr>
          <p:cNvPr id="136" name="Group 135"/>
          <p:cNvGrpSpPr/>
          <p:nvPr/>
        </p:nvGrpSpPr>
        <p:grpSpPr>
          <a:xfrm>
            <a:off x="10337006" y="8264222"/>
            <a:ext cx="9611271" cy="794999"/>
            <a:chOff x="10489406" y="8264222"/>
            <a:chExt cx="9611271" cy="794999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66"/>
            <a:stretch>
              <a:fillRect/>
            </a:stretch>
          </p:blipFill>
          <p:spPr>
            <a:xfrm>
              <a:off x="16853592" y="8280000"/>
              <a:ext cx="3247085" cy="756000"/>
            </a:xfrm>
            <a:prstGeom prst="rect">
              <a:avLst/>
            </a:prstGeom>
          </p:spPr>
        </p:pic>
        <p:sp>
          <p:nvSpPr>
            <p:cNvPr id="147" name="Rectangle 3"/>
            <p:cNvSpPr>
              <a:spLocks noChangeArrowheads="1"/>
            </p:cNvSpPr>
            <p:nvPr/>
          </p:nvSpPr>
          <p:spPr bwMode="auto">
            <a:xfrm>
              <a:off x="10489406" y="8264222"/>
              <a:ext cx="9611271" cy="79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415" tIns="42708" rIns="85415" bIns="42708" anchor="ctr" anchorCtr="0"/>
            <a:lstStyle/>
            <a:p>
              <a:pPr algn="l" rtl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4800" dirty="0">
                  <a:solidFill>
                    <a:srgbClr val="000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collaboration with</a:t>
              </a:r>
            </a:p>
          </p:txBody>
        </p:sp>
      </p:grpSp>
      <p:pic>
        <p:nvPicPr>
          <p:cNvPr id="148" name="Picture 147" descr="A picture containing qr code&#10;&#10;Description automatically generated">
            <a:extLst>
              <a:ext uri="{FF2B5EF4-FFF2-40B4-BE49-F238E27FC236}">
                <a16:creationId xmlns:a16="http://schemas.microsoft.com/office/drawing/2014/main" id="{962C6775-FA3F-41F8-9A56-85029C6A4579}"/>
              </a:ext>
            </a:extLst>
          </p:cNvPr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400" y="-39600"/>
            <a:ext cx="4614787" cy="307714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FFC36C2D-B245-47C4-8BC5-DCC148A9A197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00" y="720000"/>
            <a:ext cx="8239920" cy="1618879"/>
          </a:xfrm>
          <a:prstGeom prst="rect">
            <a:avLst/>
          </a:prstGeom>
        </p:spPr>
      </p:pic>
      <p:sp>
        <p:nvSpPr>
          <p:cNvPr id="174" name="Rounded Rectangle 173"/>
          <p:cNvSpPr/>
          <p:nvPr/>
        </p:nvSpPr>
        <p:spPr bwMode="auto">
          <a:xfrm rot="19767907">
            <a:off x="440841" y="2805488"/>
            <a:ext cx="7973538" cy="1342089"/>
          </a:xfrm>
          <a:prstGeom prst="roundRect">
            <a:avLst/>
          </a:prstGeom>
          <a:solidFill>
            <a:schemeClr val="bg1">
              <a:alpha val="68000"/>
            </a:schemeClr>
          </a:solidFill>
          <a:ln w="1174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1pPr>
            <a:lvl2pPr marL="441884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2pPr>
            <a:lvl3pPr marL="883768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3pPr>
            <a:lvl4pPr marL="1325651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4pPr>
            <a:lvl5pPr marL="1767535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5pPr>
            <a:lvl6pPr marL="2209419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6pPr>
            <a:lvl7pPr marL="2651303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7pPr>
            <a:lvl8pPr marL="3093187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8pPr>
            <a:lvl9pPr marL="3535070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Work in Progress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0</TotalTime>
  <Words>527</Words>
  <Application>Microsoft Office PowerPoint</Application>
  <PresentationFormat>Custom</PresentationFormat>
  <Paragraphs>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#3 with big title</dc:title>
  <dc:creator>yair@ee.technion.ac.il</dc:creator>
  <cp:lastModifiedBy>Yair Moshe</cp:lastModifiedBy>
  <cp:revision>3</cp:revision>
  <dcterms:created xsi:type="dcterms:W3CDTF">2016-09-01T09:00:45Z</dcterms:created>
  <dcterms:modified xsi:type="dcterms:W3CDTF">2021-08-05T08:19:44Z</dcterms:modified>
</cp:coreProperties>
</file>